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2" r:id="rId1"/>
  </p:sldMasterIdLst>
  <p:sldIdLst>
    <p:sldId id="256" r:id="rId2"/>
    <p:sldId id="302" r:id="rId3"/>
    <p:sldId id="325" r:id="rId4"/>
    <p:sldId id="326" r:id="rId5"/>
    <p:sldId id="327" r:id="rId6"/>
    <p:sldId id="324" r:id="rId7"/>
    <p:sldId id="303" r:id="rId8"/>
    <p:sldId id="304" r:id="rId9"/>
    <p:sldId id="305" r:id="rId10"/>
    <p:sldId id="329" r:id="rId11"/>
    <p:sldId id="330" r:id="rId12"/>
    <p:sldId id="331" r:id="rId13"/>
    <p:sldId id="332" r:id="rId14"/>
    <p:sldId id="339" r:id="rId15"/>
    <p:sldId id="328" r:id="rId16"/>
    <p:sldId id="333" r:id="rId17"/>
    <p:sldId id="334" r:id="rId18"/>
    <p:sldId id="338" r:id="rId19"/>
    <p:sldId id="342" r:id="rId20"/>
    <p:sldId id="337" r:id="rId21"/>
    <p:sldId id="307" r:id="rId22"/>
    <p:sldId id="336" r:id="rId23"/>
    <p:sldId id="340" r:id="rId24"/>
    <p:sldId id="341" r:id="rId25"/>
    <p:sldId id="34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A02"/>
    <a:srgbClr val="EACDCC"/>
    <a:srgbClr val="A7440D"/>
    <a:srgbClr val="001731"/>
    <a:srgbClr val="D5AD53"/>
    <a:srgbClr val="FF99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3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19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4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3662" indent="0"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/>
            </a:lvl1pPr>
            <a:lvl2pPr marL="533400" indent="-182563">
              <a:defRPr/>
            </a:lvl2pPr>
            <a:lvl3pPr marL="812800" indent="-182563">
              <a:defRPr/>
            </a:lvl3pPr>
            <a:lvl4pPr marL="1079500" indent="-182563">
              <a:defRPr/>
            </a:lvl4pPr>
            <a:lvl5pPr marL="1346200" indent="-182563">
              <a:defRPr/>
            </a:lvl5pPr>
          </a:lstStyle>
          <a:p>
            <a:pPr lvl="0"/>
            <a:r>
              <a:rPr lang="hu-HU" dirty="0"/>
              <a:t>Első szint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6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7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7179"/>
          </a:xfrm>
        </p:spPr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82534"/>
            <a:ext cx="4937760" cy="45865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2535"/>
            <a:ext cx="4937760" cy="45865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7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092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52285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88566"/>
            <a:ext cx="4937760" cy="419847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52285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88566"/>
            <a:ext cx="4937760" cy="419847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8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https://github.com/symat/arduino_christmas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6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54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8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9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62447"/>
            <a:ext cx="10058400" cy="46066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 dirty="0"/>
              <a:t>Első szint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https://github.com/symat/arduino_christmas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203461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1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406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e.eu/en/details/333-2sdrd_s530-a3/tht-leds-round/everligh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ymat/arduino_christma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C5F1CC-81CF-4FB4-9977-391DF5B09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84A64A-80D9-4E9C-A824-01B294E73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40080"/>
            <a:ext cx="3659246" cy="2926080"/>
          </a:xfrm>
        </p:spPr>
        <p:txBody>
          <a:bodyPr>
            <a:normAutofit/>
          </a:bodyPr>
          <a:lstStyle/>
          <a:p>
            <a:r>
              <a:rPr lang="hu-HU" sz="6600" b="1" dirty="0" err="1">
                <a:solidFill>
                  <a:srgbClr val="FFFFFF"/>
                </a:solidFill>
              </a:rPr>
              <a:t>Arduino</a:t>
            </a:r>
            <a:br>
              <a:rPr lang="hu-HU" sz="6600" b="1" dirty="0">
                <a:solidFill>
                  <a:srgbClr val="FFFFFF"/>
                </a:solidFill>
              </a:rPr>
            </a:br>
            <a:r>
              <a:rPr lang="hu-HU" sz="6600" b="1" dirty="0">
                <a:solidFill>
                  <a:srgbClr val="FFFFFF"/>
                </a:solidFill>
              </a:rPr>
              <a:t>Karácsony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4E479FE-C60B-4C21-B453-EC3B01E4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578087"/>
            <a:ext cx="3659246" cy="1554480"/>
          </a:xfrm>
        </p:spPr>
        <p:txBody>
          <a:bodyPr>
            <a:normAutofit/>
          </a:bodyPr>
          <a:lstStyle/>
          <a:p>
            <a:r>
              <a:rPr lang="hu-HU" sz="2800" b="1" i="1" cap="none" dirty="0">
                <a:solidFill>
                  <a:srgbClr val="FFFFFF"/>
                </a:solidFill>
              </a:rPr>
              <a:t>…a kreatív mikulásoknak!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42AD881-BE37-48BC-93B5-538745E690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DD4421-3DEC-4941-9625-756F8B5C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70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993A8B-B13F-4DEE-9091-5733468C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Hangok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0A19EE-293E-4983-8072-5E6136CE0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71" y="1520042"/>
            <a:ext cx="10312730" cy="4349052"/>
          </a:xfrm>
        </p:spPr>
        <p:txBody>
          <a:bodyPr>
            <a:normAutofit/>
          </a:bodyPr>
          <a:lstStyle/>
          <a:p>
            <a:pPr marL="488950" lvl="0" indent="-34290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/>
              <a:t>Periodikus légnyomás változás, amit a fül hangnak érzékel</a:t>
            </a:r>
          </a:p>
          <a:p>
            <a:pPr marL="488950" lvl="0" indent="-34290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/>
              <a:t>A hangszóró membránjának periodikus összehúzása és kiengedése</a:t>
            </a:r>
          </a:p>
          <a:p>
            <a:pPr marL="958850" lvl="1" indent="-342900" algn="l" rtl="0">
              <a:spcBef>
                <a:spcPts val="0"/>
              </a:spcBef>
              <a:spcAft>
                <a:spcPts val="600"/>
              </a:spcAft>
            </a:pPr>
            <a:r>
              <a:rPr lang="hu-HU" sz="2000" b="1" dirty="0"/>
              <a:t>Mágneses hangszórók: </a:t>
            </a:r>
            <a:r>
              <a:rPr lang="hu-HU" sz="2000" dirty="0"/>
              <a:t>elektromágnes ki-bekapcsolása húzza össze a membránt</a:t>
            </a:r>
          </a:p>
          <a:p>
            <a:pPr marL="958850" lvl="1" indent="-342900" algn="l" rtl="0">
              <a:spcBef>
                <a:spcPts val="0"/>
              </a:spcBef>
              <a:spcAft>
                <a:spcPts val="600"/>
              </a:spcAft>
            </a:pPr>
            <a:r>
              <a:rPr lang="hu-HU" sz="2000" b="1" dirty="0" err="1"/>
              <a:t>Piezo</a:t>
            </a:r>
            <a:r>
              <a:rPr lang="hu-HU" sz="2000" b="1" dirty="0"/>
              <a:t>-elektromos hangszórók</a:t>
            </a:r>
            <a:r>
              <a:rPr lang="hu-HU" sz="2000" dirty="0"/>
              <a:t>:  a membrán anyaga olyan, hogy deformálódik feszültség hatására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4" name="Google Shape;99;p15">
            <a:extLst>
              <a:ext uri="{FF2B5EF4-FFF2-40B4-BE49-F238E27FC236}">
                <a16:creationId xmlns:a16="http://schemas.microsoft.com/office/drawing/2014/main" id="{62B0E500-4738-49BE-BE84-A7265964ECF1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56" y="3195157"/>
            <a:ext cx="6926877" cy="32646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3B0D9-A026-42BE-AACE-ED84A26D8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17206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993A8B-B13F-4DEE-9091-5733468C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Hangok</a:t>
            </a:r>
          </a:p>
        </p:txBody>
      </p:sp>
      <p:pic>
        <p:nvPicPr>
          <p:cNvPr id="5" name="Google Shape;105;p16">
            <a:extLst>
              <a:ext uri="{FF2B5EF4-FFF2-40B4-BE49-F238E27FC236}">
                <a16:creationId xmlns:a16="http://schemas.microsoft.com/office/drawing/2014/main" id="{827C8CB6-1FDE-4E6E-AC2E-446C8A47F695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412167"/>
            <a:ext cx="9797095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805B3B-7AF5-46B1-999A-61BE0C61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67527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97805E-590B-4CA9-9D67-8BEFC2FB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Piezo</a:t>
            </a:r>
            <a:r>
              <a:rPr lang="hu-HU" dirty="0"/>
              <a:t> „</a:t>
            </a:r>
            <a:r>
              <a:rPr lang="hu-HU" dirty="0" err="1"/>
              <a:t>buzzer</a:t>
            </a:r>
            <a:r>
              <a:rPr lang="hu-HU" dirty="0"/>
              <a:t>”</a:t>
            </a:r>
          </a:p>
        </p:txBody>
      </p:sp>
      <p:pic>
        <p:nvPicPr>
          <p:cNvPr id="3" name="Google Shape;128;p19">
            <a:extLst>
              <a:ext uri="{FF2B5EF4-FFF2-40B4-BE49-F238E27FC236}">
                <a16:creationId xmlns:a16="http://schemas.microsoft.com/office/drawing/2014/main" id="{7F2449C7-8CD6-47B4-A4CE-7F4131C70890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42" y="2754907"/>
            <a:ext cx="7501558" cy="327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9;p19">
            <a:extLst>
              <a:ext uri="{FF2B5EF4-FFF2-40B4-BE49-F238E27FC236}">
                <a16:creationId xmlns:a16="http://schemas.microsoft.com/office/drawing/2014/main" id="{D0A01AC5-1800-4881-884F-01912E0D9D17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43558"/>
            <a:ext cx="2309812" cy="206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0;p19">
            <a:extLst>
              <a:ext uri="{FF2B5EF4-FFF2-40B4-BE49-F238E27FC236}">
                <a16:creationId xmlns:a16="http://schemas.microsoft.com/office/drawing/2014/main" id="{9CD605D9-BC06-42BB-B087-4B94AB6213E8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222734">
            <a:off x="9031446" y="810708"/>
            <a:ext cx="3207283" cy="15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43D0124F-43A4-491F-828B-081414369541}"/>
              </a:ext>
            </a:extLst>
          </p:cNvPr>
          <p:cNvSpPr txBox="1">
            <a:spLocks/>
          </p:cNvSpPr>
          <p:nvPr/>
        </p:nvSpPr>
        <p:spPr>
          <a:xfrm>
            <a:off x="1" y="1520042"/>
            <a:ext cx="4831080" cy="43490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/>
              <a:t>Egyszerű, olcsó</a:t>
            </a:r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/>
              <a:t>Magasabb, élesebb hangok erősek</a:t>
            </a:r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/>
              <a:t>Tipikusan: 1 .. 7 KHz tartomány</a:t>
            </a:r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/>
              <a:t>Mélyebb frekvenciákon „</a:t>
            </a:r>
            <a:r>
              <a:rPr lang="hu-HU" dirty="0" err="1"/>
              <a:t>kattogós</a:t>
            </a:r>
            <a:r>
              <a:rPr lang="hu-HU" dirty="0"/>
              <a:t>” hangot ad (</a:t>
            </a:r>
            <a:r>
              <a:rPr lang="hu-HU" dirty="0" err="1"/>
              <a:t>pl</a:t>
            </a:r>
            <a:r>
              <a:rPr lang="hu-HU" dirty="0"/>
              <a:t> &lt; 65 Hz)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1958EF8-A1FA-4D90-848F-4D9763025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46488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B29C1C17-4AA1-445C-9F73-E36F88535296}"/>
              </a:ext>
            </a:extLst>
          </p:cNvPr>
          <p:cNvGrpSpPr/>
          <p:nvPr/>
        </p:nvGrpSpPr>
        <p:grpSpPr>
          <a:xfrm>
            <a:off x="185899" y="33140"/>
            <a:ext cx="11820202" cy="6189529"/>
            <a:chOff x="185900" y="33141"/>
            <a:chExt cx="8948009" cy="4685534"/>
          </a:xfrm>
        </p:grpSpPr>
        <p:pic>
          <p:nvPicPr>
            <p:cNvPr id="4" name="Google Shape;136;p20">
              <a:extLst>
                <a:ext uri="{FF2B5EF4-FFF2-40B4-BE49-F238E27FC236}">
                  <a16:creationId xmlns:a16="http://schemas.microsoft.com/office/drawing/2014/main" id="{B359D424-214A-41FC-923A-B64B0F21D9A4}"/>
                </a:ext>
              </a:extLst>
            </p:cNvPr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5900" y="557725"/>
              <a:ext cx="8888248" cy="41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37;p20">
              <a:extLst>
                <a:ext uri="{FF2B5EF4-FFF2-40B4-BE49-F238E27FC236}">
                  <a16:creationId xmlns:a16="http://schemas.microsoft.com/office/drawing/2014/main" id="{2F8E4D0A-941B-4C99-819F-5D31C40818A6}"/>
                </a:ext>
              </a:extLst>
            </p:cNvPr>
            <p:cNvSpPr/>
            <p:nvPr/>
          </p:nvSpPr>
          <p:spPr>
            <a:xfrm>
              <a:off x="841025" y="3709350"/>
              <a:ext cx="7144200" cy="8940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;p20">
              <a:extLst>
                <a:ext uri="{FF2B5EF4-FFF2-40B4-BE49-F238E27FC236}">
                  <a16:creationId xmlns:a16="http://schemas.microsoft.com/office/drawing/2014/main" id="{908D2D1D-C225-46DB-A026-DBD66F076C4F}"/>
                </a:ext>
              </a:extLst>
            </p:cNvPr>
            <p:cNvSpPr/>
            <p:nvPr/>
          </p:nvSpPr>
          <p:spPr>
            <a:xfrm>
              <a:off x="1699750" y="964950"/>
              <a:ext cx="6285600" cy="27444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;p20">
              <a:extLst>
                <a:ext uri="{FF2B5EF4-FFF2-40B4-BE49-F238E27FC236}">
                  <a16:creationId xmlns:a16="http://schemas.microsoft.com/office/drawing/2014/main" id="{95E313B3-BEC6-43F7-9F6B-11751AA79700}"/>
                </a:ext>
              </a:extLst>
            </p:cNvPr>
            <p:cNvSpPr/>
            <p:nvPr/>
          </p:nvSpPr>
          <p:spPr>
            <a:xfrm>
              <a:off x="7985225" y="964950"/>
              <a:ext cx="940500" cy="2745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0;p20">
              <a:extLst>
                <a:ext uri="{FF2B5EF4-FFF2-40B4-BE49-F238E27FC236}">
                  <a16:creationId xmlns:a16="http://schemas.microsoft.com/office/drawing/2014/main" id="{034957CE-8A1F-4C14-A651-88727A6B0A32}"/>
                </a:ext>
              </a:extLst>
            </p:cNvPr>
            <p:cNvSpPr txBox="1"/>
            <p:nvPr/>
          </p:nvSpPr>
          <p:spPr>
            <a:xfrm>
              <a:off x="4187475" y="2476150"/>
              <a:ext cx="1584600" cy="535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B45F06"/>
                  </a:solidFill>
                  <a:latin typeface="Lato"/>
                  <a:ea typeface="Lato"/>
                  <a:cs typeface="Lato"/>
                  <a:sym typeface="Lato"/>
                </a:rPr>
                <a:t>ZONGORA</a:t>
              </a:r>
              <a:endParaRPr sz="2800" b="1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Google Shape;141;p20">
              <a:extLst>
                <a:ext uri="{FF2B5EF4-FFF2-40B4-BE49-F238E27FC236}">
                  <a16:creationId xmlns:a16="http://schemas.microsoft.com/office/drawing/2014/main" id="{1EFEB902-DFB2-4B7D-B25E-912ACABD9370}"/>
                </a:ext>
              </a:extLst>
            </p:cNvPr>
            <p:cNvSpPr/>
            <p:nvPr/>
          </p:nvSpPr>
          <p:spPr>
            <a:xfrm>
              <a:off x="2611600" y="380675"/>
              <a:ext cx="6435900" cy="4338000"/>
            </a:xfrm>
            <a:prstGeom prst="roundRect">
              <a:avLst>
                <a:gd name="adj" fmla="val 5714"/>
              </a:avLst>
            </a:prstGeom>
            <a:noFill/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2;p20">
              <a:extLst>
                <a:ext uri="{FF2B5EF4-FFF2-40B4-BE49-F238E27FC236}">
                  <a16:creationId xmlns:a16="http://schemas.microsoft.com/office/drawing/2014/main" id="{DD1F06B0-6FA5-466D-8725-B46B787AD96D}"/>
                </a:ext>
              </a:extLst>
            </p:cNvPr>
            <p:cNvSpPr txBox="1"/>
            <p:nvPr/>
          </p:nvSpPr>
          <p:spPr>
            <a:xfrm>
              <a:off x="2814012" y="33141"/>
              <a:ext cx="6319897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a piezo hangszórónk által felismerhetően kiadott hangok </a:t>
              </a:r>
              <a:endParaRPr sz="2400" b="1" dirty="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" name="Google Shape;143;p20">
              <a:extLst>
                <a:ext uri="{FF2B5EF4-FFF2-40B4-BE49-F238E27FC236}">
                  <a16:creationId xmlns:a16="http://schemas.microsoft.com/office/drawing/2014/main" id="{2729D2AB-7476-4BF9-B713-932A7BF9A96C}"/>
                </a:ext>
              </a:extLst>
            </p:cNvPr>
            <p:cNvSpPr/>
            <p:nvPr/>
          </p:nvSpPr>
          <p:spPr>
            <a:xfrm rot="-5400000">
              <a:off x="5621475" y="2732975"/>
              <a:ext cx="274500" cy="2611500"/>
            </a:xfrm>
            <a:prstGeom prst="trapezoid">
              <a:avLst>
                <a:gd name="adj" fmla="val 15346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4;p20">
              <a:extLst>
                <a:ext uri="{FF2B5EF4-FFF2-40B4-BE49-F238E27FC236}">
                  <a16:creationId xmlns:a16="http://schemas.microsoft.com/office/drawing/2014/main" id="{EB3D806A-BA5E-43C3-A52A-CAD2FED32CFD}"/>
                </a:ext>
              </a:extLst>
            </p:cNvPr>
            <p:cNvSpPr/>
            <p:nvPr/>
          </p:nvSpPr>
          <p:spPr>
            <a:xfrm rot="-5400000">
              <a:off x="3482575" y="3170225"/>
              <a:ext cx="186000" cy="1737000"/>
            </a:xfrm>
            <a:prstGeom prst="trapezoid">
              <a:avLst>
                <a:gd name="adj" fmla="val 41956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;p20">
              <a:extLst>
                <a:ext uri="{FF2B5EF4-FFF2-40B4-BE49-F238E27FC236}">
                  <a16:creationId xmlns:a16="http://schemas.microsoft.com/office/drawing/2014/main" id="{A31292E6-198C-4AF1-B0E7-0A0014DDAE04}"/>
                </a:ext>
              </a:extLst>
            </p:cNvPr>
            <p:cNvSpPr/>
            <p:nvPr/>
          </p:nvSpPr>
          <p:spPr>
            <a:xfrm rot="-5400000">
              <a:off x="7464175" y="3130325"/>
              <a:ext cx="999900" cy="1816800"/>
            </a:xfrm>
            <a:prstGeom prst="trapezoid">
              <a:avLst>
                <a:gd name="adj" fmla="val 35724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6;p20">
              <a:extLst>
                <a:ext uri="{FF2B5EF4-FFF2-40B4-BE49-F238E27FC236}">
                  <a16:creationId xmlns:a16="http://schemas.microsoft.com/office/drawing/2014/main" id="{D5854E79-6296-4E55-B2E7-9DA0653FE234}"/>
                </a:ext>
              </a:extLst>
            </p:cNvPr>
            <p:cNvSpPr txBox="1"/>
            <p:nvPr/>
          </p:nvSpPr>
          <p:spPr>
            <a:xfrm>
              <a:off x="5569790" y="3830666"/>
              <a:ext cx="12837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hangerő</a:t>
              </a:r>
              <a:endParaRPr sz="2400" b="1" dirty="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FE15A09-8525-45F6-9614-CD3AC3D1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124868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300"/>
            <a:ext cx="3072295" cy="4092948"/>
          </a:xfrm>
        </p:spPr>
        <p:txBody>
          <a:bodyPr anchor="t">
            <a:normAutofit/>
          </a:bodyPr>
          <a:lstStyle/>
          <a:p>
            <a:r>
              <a:rPr lang="hu-HU" dirty="0"/>
              <a:t>A zene elindul a „</a:t>
            </a:r>
            <a:r>
              <a:rPr lang="hu-HU" dirty="0" err="1"/>
              <a:t>reset</a:t>
            </a:r>
            <a:r>
              <a:rPr lang="hu-HU" dirty="0"/>
              <a:t>” gomb </a:t>
            </a:r>
            <a:r>
              <a:rPr lang="hu-HU" dirty="0" err="1"/>
              <a:t>megnyo</a:t>
            </a:r>
            <a:r>
              <a:rPr lang="hu-HU" dirty="0"/>
              <a:t>- mására</a:t>
            </a:r>
          </a:p>
        </p:txBody>
      </p:sp>
      <p:sp>
        <p:nvSpPr>
          <p:cNvPr id="3" name="Nyíl: balra mutató 2">
            <a:extLst>
              <a:ext uri="{FF2B5EF4-FFF2-40B4-BE49-F238E27FC236}">
                <a16:creationId xmlns:a16="http://schemas.microsoft.com/office/drawing/2014/main" id="{214DE87F-A107-4AAA-BB05-1F760C2026E0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3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/>
              <a:t>LED-ek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B1A2519-7128-4801-9A0A-73275B9A25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125B4EE-E3D6-4482-B617-CF827E3A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6337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LED</a:t>
            </a:r>
            <a:endParaRPr lang="hu-HU" dirty="0"/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4D829153-5B1C-4F3E-AFAF-3C48ED835A54}"/>
              </a:ext>
            </a:extLst>
          </p:cNvPr>
          <p:cNvSpPr txBox="1">
            <a:spLocks/>
          </p:cNvSpPr>
          <p:nvPr/>
        </p:nvSpPr>
        <p:spPr>
          <a:xfrm>
            <a:off x="329184" y="1960034"/>
            <a:ext cx="696061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3662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34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28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95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Fényt kibocsátó dióda (“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Light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Emitter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Diode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”)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Csak egy adott irányban lehet bekötni!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endParaRPr lang="hu-HU" dirty="0">
              <a:solidFill>
                <a:srgbClr val="424242"/>
              </a:solidFill>
              <a:latin typeface="Nunito" pitchFamily="2" charset="-18"/>
            </a:endParaRP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6" name="Google Shape;238;p29">
            <a:extLst>
              <a:ext uri="{FF2B5EF4-FFF2-40B4-BE49-F238E27FC236}">
                <a16:creationId xmlns:a16="http://schemas.microsoft.com/office/drawing/2014/main" id="{B73AAD98-784A-4DD6-844A-CFF6DD84C8A5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22651"/>
            <a:ext cx="7040390" cy="13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Light-Emitting Diodes (LEDs) - SparkFun Learn">
            <a:extLst>
              <a:ext uri="{FF2B5EF4-FFF2-40B4-BE49-F238E27FC236}">
                <a16:creationId xmlns:a16="http://schemas.microsoft.com/office/drawing/2014/main" id="{AC14B5E1-33A0-49B4-8301-16FAA1EE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55" y="286604"/>
            <a:ext cx="34766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72;p21">
            <a:extLst>
              <a:ext uri="{FF2B5EF4-FFF2-40B4-BE49-F238E27FC236}">
                <a16:creationId xmlns:a16="http://schemas.microsoft.com/office/drawing/2014/main" id="{591949B6-05C7-45CC-BA02-00D8E30E5D5F}"/>
              </a:ext>
            </a:extLst>
          </p:cNvPr>
          <p:cNvSpPr/>
          <p:nvPr/>
        </p:nvSpPr>
        <p:spPr>
          <a:xfrm>
            <a:off x="8629197" y="4292564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+</a:t>
            </a:r>
            <a:endParaRPr sz="2800" b="1" dirty="0"/>
          </a:p>
        </p:txBody>
      </p:sp>
      <p:sp>
        <p:nvSpPr>
          <p:cNvPr id="12" name="Google Shape;173;p21">
            <a:extLst>
              <a:ext uri="{FF2B5EF4-FFF2-40B4-BE49-F238E27FC236}">
                <a16:creationId xmlns:a16="http://schemas.microsoft.com/office/drawing/2014/main" id="{3139E418-3514-4C03-BCBC-A964AFCCDFFA}"/>
              </a:ext>
            </a:extLst>
          </p:cNvPr>
          <p:cNvSpPr/>
          <p:nvPr/>
        </p:nvSpPr>
        <p:spPr>
          <a:xfrm>
            <a:off x="9492352" y="4292565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–</a:t>
            </a:r>
            <a:endParaRPr sz="2800" b="1" dirty="0"/>
          </a:p>
        </p:txBody>
      </p:sp>
      <p:sp>
        <p:nvSpPr>
          <p:cNvPr id="13" name="Google Shape;172;p21">
            <a:extLst>
              <a:ext uri="{FF2B5EF4-FFF2-40B4-BE49-F238E27FC236}">
                <a16:creationId xmlns:a16="http://schemas.microsoft.com/office/drawing/2014/main" id="{A93094AD-3344-43BE-81AA-6CCA636A949B}"/>
              </a:ext>
            </a:extLst>
          </p:cNvPr>
          <p:cNvSpPr/>
          <p:nvPr/>
        </p:nvSpPr>
        <p:spPr>
          <a:xfrm>
            <a:off x="10222698" y="3247135"/>
            <a:ext cx="330661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+</a:t>
            </a:r>
            <a:endParaRPr sz="2800" b="1" dirty="0"/>
          </a:p>
        </p:txBody>
      </p:sp>
      <p:sp>
        <p:nvSpPr>
          <p:cNvPr id="15" name="Google Shape;173;p21">
            <a:extLst>
              <a:ext uri="{FF2B5EF4-FFF2-40B4-BE49-F238E27FC236}">
                <a16:creationId xmlns:a16="http://schemas.microsoft.com/office/drawing/2014/main" id="{84D79783-639A-4CC2-8458-7B6FCBD8E7AD}"/>
              </a:ext>
            </a:extLst>
          </p:cNvPr>
          <p:cNvSpPr/>
          <p:nvPr/>
        </p:nvSpPr>
        <p:spPr>
          <a:xfrm>
            <a:off x="11085853" y="3247136"/>
            <a:ext cx="330661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–</a:t>
            </a:r>
            <a:endParaRPr sz="2800" b="1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C1860F-DDCB-4E9A-8445-7FF0D23F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355685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LED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4D829153-5B1C-4F3E-AFAF-3C48ED835A54}"/>
              </a:ext>
            </a:extLst>
          </p:cNvPr>
          <p:cNvSpPr txBox="1">
            <a:spLocks/>
          </p:cNvSpPr>
          <p:nvPr/>
        </p:nvSpPr>
        <p:spPr>
          <a:xfrm>
            <a:off x="329184" y="1960034"/>
            <a:ext cx="6604393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3662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34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28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95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Fényt kibocsátó dióda (“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Light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Emitter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Diode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”)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Csak egy adott irányban lehet bekötni!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A fényerősség az átfolyó áram erősségétől függ (pl. I</a:t>
            </a:r>
            <a:r>
              <a:rPr lang="hu-HU" baseline="-25000" dirty="0">
                <a:solidFill>
                  <a:srgbClr val="424242"/>
                </a:solidFill>
                <a:latin typeface="Nunito" pitchFamily="2" charset="-18"/>
              </a:rPr>
              <a:t>LED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= 15 mA), amit az ellenállás erősségével tudunk szabályozni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endParaRPr lang="hu-HU" dirty="0">
              <a:solidFill>
                <a:srgbClr val="424242"/>
              </a:solidFill>
              <a:latin typeface="Nunito" pitchFamily="2" charset="-18"/>
            </a:endParaRP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6" name="Google Shape;238;p29">
            <a:extLst>
              <a:ext uri="{FF2B5EF4-FFF2-40B4-BE49-F238E27FC236}">
                <a16:creationId xmlns:a16="http://schemas.microsoft.com/office/drawing/2014/main" id="{B73AAD98-784A-4DD6-844A-CFF6DD84C8A5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05" y="0"/>
            <a:ext cx="7040390" cy="1347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8772E83-13E5-40AE-8045-F9FD20F208A1}"/>
              </a:ext>
            </a:extLst>
          </p:cNvPr>
          <p:cNvSpPr txBox="1"/>
          <p:nvPr/>
        </p:nvSpPr>
        <p:spPr>
          <a:xfrm>
            <a:off x="7013847" y="5155339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Példa grafikon egy 5mm átmérőjű piros LED  adatlapjából. (</a:t>
            </a:r>
            <a:r>
              <a:rPr lang="hu-HU" sz="1800" b="0" i="0" u="sng" strike="noStrike" dirty="0">
                <a:solidFill>
                  <a:srgbClr val="27278B"/>
                </a:solidFill>
                <a:effectLst/>
                <a:latin typeface="Lato" panose="020B0604020202020204" pitchFamily="34" charset="0"/>
                <a:hlinkClick r:id="rId3"/>
              </a:rPr>
              <a:t>333-2SDRD/S530-A3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)</a:t>
            </a:r>
            <a:endParaRPr lang="hu-HU" b="0" dirty="0">
              <a:effectLst/>
            </a:endParaRP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0697184-C691-4654-9500-DCC91D39E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77" y="1462262"/>
            <a:ext cx="4802046" cy="36930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C89A59-D3CE-4259-8A80-6A31ECB7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40043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994267" cy="3401647"/>
          </a:xfrm>
        </p:spPr>
        <p:txBody>
          <a:bodyPr anchor="t">
            <a:normAutofit/>
          </a:bodyPr>
          <a:lstStyle/>
          <a:p>
            <a:r>
              <a:rPr lang="hu-HU" dirty="0"/>
              <a:t>A LED ritmusra ki/be- kapcsolódik</a:t>
            </a:r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63" name="Nyíl: balra mutató 62">
            <a:extLst>
              <a:ext uri="{FF2B5EF4-FFF2-40B4-BE49-F238E27FC236}">
                <a16:creationId xmlns:a16="http://schemas.microsoft.com/office/drawing/2014/main" id="{508ED7DA-CADF-4EC2-A913-537F4B8F8CF8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7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819691" cy="3401647"/>
          </a:xfrm>
        </p:spPr>
        <p:txBody>
          <a:bodyPr anchor="t">
            <a:normAutofit/>
          </a:bodyPr>
          <a:lstStyle/>
          <a:p>
            <a:r>
              <a:rPr lang="hu-HU" dirty="0"/>
              <a:t>A LED-ek felváltva, ritmusra villognak</a:t>
            </a:r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55" name="Nyíl: balra mutató 54">
            <a:extLst>
              <a:ext uri="{FF2B5EF4-FFF2-40B4-BE49-F238E27FC236}">
                <a16:creationId xmlns:a16="http://schemas.microsoft.com/office/drawing/2014/main" id="{769D3217-A706-464B-A8DC-AC3E6572B037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4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fogunk készíteni?</a:t>
            </a:r>
          </a:p>
        </p:txBody>
      </p:sp>
      <p:pic>
        <p:nvPicPr>
          <p:cNvPr id="1026" name="Picture 2" descr="Karácsonyi Termékek">
            <a:extLst>
              <a:ext uri="{FF2B5EF4-FFF2-40B4-BE49-F238E27FC236}">
                <a16:creationId xmlns:a16="http://schemas.microsoft.com/office/drawing/2014/main" id="{5C6ED785-0497-43B7-ABDC-37E0ACFD7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240" y="2102267"/>
            <a:ext cx="6858000" cy="361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gan Fényfüzér (504 db) - 7. oldal - Butoraid.hu">
            <a:extLst>
              <a:ext uri="{FF2B5EF4-FFF2-40B4-BE49-F238E27FC236}">
                <a16:creationId xmlns:a16="http://schemas.microsoft.com/office/drawing/2014/main" id="{A5A3C10A-8B9E-4850-BCF1-DD070692C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5280" y="286603"/>
            <a:ext cx="3840480" cy="5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1EC14-4861-4344-8B4F-BE93B8FB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4045792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/>
              <a:t>Gombok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184CB57-88B6-41D9-9DCD-5EBCB753F32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DAE20B-9954-4BA0-9594-023C15BE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1245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Nyomógombok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9E722A-6278-4B0C-A372-9664B86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960034"/>
            <a:ext cx="4100926" cy="4023360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Lenyomáskor összekötnek két pontot az áramkörben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Pontosabban 2-2 pontot, ha 4 lába van a gombnak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64EAD50-7618-4533-93AB-69147EB9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45" y="83937"/>
            <a:ext cx="3860281" cy="3752193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47E20A3-97E2-4311-9420-59D263B5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0609">
            <a:off x="5151208" y="2298564"/>
            <a:ext cx="3461437" cy="29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7E4AF18-010D-4241-9F48-42C0FB6926E1}"/>
              </a:ext>
            </a:extLst>
          </p:cNvPr>
          <p:cNvSpPr txBox="1"/>
          <p:nvPr/>
        </p:nvSpPr>
        <p:spPr>
          <a:xfrm>
            <a:off x="9607081" y="34434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25C1ABA-7FA4-401A-9284-A4F1EE7D2CA4}"/>
              </a:ext>
            </a:extLst>
          </p:cNvPr>
          <p:cNvSpPr txBox="1"/>
          <p:nvPr/>
        </p:nvSpPr>
        <p:spPr>
          <a:xfrm>
            <a:off x="10762624" y="307323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3F85940-AEDA-48EF-B1AA-13BCE493A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4032547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A5DDAB6D-A12D-475D-9839-FC41F49B9F75}"/>
              </a:ext>
            </a:extLst>
          </p:cNvPr>
          <p:cNvGrpSpPr/>
          <p:nvPr/>
        </p:nvGrpSpPr>
        <p:grpSpPr>
          <a:xfrm>
            <a:off x="6242210" y="1738542"/>
            <a:ext cx="1083039" cy="1357192"/>
            <a:chOff x="6242210" y="1738542"/>
            <a:chExt cx="1083039" cy="1357192"/>
          </a:xfrm>
        </p:grpSpPr>
        <p:grpSp>
          <p:nvGrpSpPr>
            <p:cNvPr id="67" name="Csoportba foglalás 66">
              <a:extLst>
                <a:ext uri="{FF2B5EF4-FFF2-40B4-BE49-F238E27FC236}">
                  <a16:creationId xmlns:a16="http://schemas.microsoft.com/office/drawing/2014/main" id="{6E75C8F1-6B9E-4D73-BD01-F77A815C9EB5}"/>
                </a:ext>
              </a:extLst>
            </p:cNvPr>
            <p:cNvGrpSpPr/>
            <p:nvPr/>
          </p:nvGrpSpPr>
          <p:grpSpPr>
            <a:xfrm>
              <a:off x="6242210" y="1901296"/>
              <a:ext cx="1083039" cy="1048353"/>
              <a:chOff x="6244861" y="1898047"/>
              <a:chExt cx="1083039" cy="1048353"/>
            </a:xfrm>
          </p:grpSpPr>
          <p:sp>
            <p:nvSpPr>
              <p:cNvPr id="55" name="Téglalap: lekerekített 54">
                <a:extLst>
                  <a:ext uri="{FF2B5EF4-FFF2-40B4-BE49-F238E27FC236}">
                    <a16:creationId xmlns:a16="http://schemas.microsoft.com/office/drawing/2014/main" id="{D13EAAD3-A26E-4772-BF83-41A5840136F1}"/>
                  </a:ext>
                </a:extLst>
              </p:cNvPr>
              <p:cNvSpPr/>
              <p:nvPr/>
            </p:nvSpPr>
            <p:spPr>
              <a:xfrm>
                <a:off x="6244861" y="1898047"/>
                <a:ext cx="1083039" cy="1048353"/>
              </a:xfrm>
              <a:prstGeom prst="roundRect">
                <a:avLst>
                  <a:gd name="adj" fmla="val 8617"/>
                </a:avLst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6" name="Ellipszis 55">
                <a:extLst>
                  <a:ext uri="{FF2B5EF4-FFF2-40B4-BE49-F238E27FC236}">
                    <a16:creationId xmlns:a16="http://schemas.microsoft.com/office/drawing/2014/main" id="{4025E771-CB33-4575-8FB4-E92C133045B1}"/>
                  </a:ext>
                </a:extLst>
              </p:cNvPr>
              <p:cNvSpPr/>
              <p:nvPr/>
            </p:nvSpPr>
            <p:spPr>
              <a:xfrm>
                <a:off x="6530309" y="2146855"/>
                <a:ext cx="520696" cy="542053"/>
              </a:xfrm>
              <a:prstGeom prst="ellips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7" name="Ellipszis 56">
                <a:extLst>
                  <a:ext uri="{FF2B5EF4-FFF2-40B4-BE49-F238E27FC236}">
                    <a16:creationId xmlns:a16="http://schemas.microsoft.com/office/drawing/2014/main" id="{21F64B4F-A075-4817-AFCD-08C6A9EA4B14}"/>
                  </a:ext>
                </a:extLst>
              </p:cNvPr>
              <p:cNvSpPr/>
              <p:nvPr/>
            </p:nvSpPr>
            <p:spPr>
              <a:xfrm>
                <a:off x="6365361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8" name="Ellipszis 57">
                <a:extLst>
                  <a:ext uri="{FF2B5EF4-FFF2-40B4-BE49-F238E27FC236}">
                    <a16:creationId xmlns:a16="http://schemas.microsoft.com/office/drawing/2014/main" id="{81A5E1E6-E1D7-49CA-A2E2-1F7075BE74EA}"/>
                  </a:ext>
                </a:extLst>
              </p:cNvPr>
              <p:cNvSpPr/>
              <p:nvPr/>
            </p:nvSpPr>
            <p:spPr>
              <a:xfrm>
                <a:off x="7139309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9" name="Ellipszis 58">
                <a:extLst>
                  <a:ext uri="{FF2B5EF4-FFF2-40B4-BE49-F238E27FC236}">
                    <a16:creationId xmlns:a16="http://schemas.microsoft.com/office/drawing/2014/main" id="{29E3D6F8-DFE6-43E1-AB12-10CFAA42AE9C}"/>
                  </a:ext>
                </a:extLst>
              </p:cNvPr>
              <p:cNvSpPr/>
              <p:nvPr/>
            </p:nvSpPr>
            <p:spPr>
              <a:xfrm>
                <a:off x="6365361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60" name="Ellipszis 59">
                <a:extLst>
                  <a:ext uri="{FF2B5EF4-FFF2-40B4-BE49-F238E27FC236}">
                    <a16:creationId xmlns:a16="http://schemas.microsoft.com/office/drawing/2014/main" id="{B1207DCB-DC88-40F7-8A67-4D2ECA833070}"/>
                  </a:ext>
                </a:extLst>
              </p:cNvPr>
              <p:cNvSpPr/>
              <p:nvPr/>
            </p:nvSpPr>
            <p:spPr>
              <a:xfrm>
                <a:off x="7139309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68" name="Téglalap 67">
              <a:extLst>
                <a:ext uri="{FF2B5EF4-FFF2-40B4-BE49-F238E27FC236}">
                  <a16:creationId xmlns:a16="http://schemas.microsoft.com/office/drawing/2014/main" id="{FBF0A2A3-BA23-4FAB-942C-000C8DE6FEA6}"/>
                </a:ext>
              </a:extLst>
            </p:cNvPr>
            <p:cNvSpPr/>
            <p:nvPr/>
          </p:nvSpPr>
          <p:spPr>
            <a:xfrm>
              <a:off x="6491288" y="1743943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9" name="Téglalap 68">
              <a:extLst>
                <a:ext uri="{FF2B5EF4-FFF2-40B4-BE49-F238E27FC236}">
                  <a16:creationId xmlns:a16="http://schemas.microsoft.com/office/drawing/2014/main" id="{6041C295-DC4F-4D7E-ADB6-D700C9073D9B}"/>
                </a:ext>
              </a:extLst>
            </p:cNvPr>
            <p:cNvSpPr/>
            <p:nvPr/>
          </p:nvSpPr>
          <p:spPr>
            <a:xfrm>
              <a:off x="7006711" y="173854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0" name="Téglalap 69">
              <a:extLst>
                <a:ext uri="{FF2B5EF4-FFF2-40B4-BE49-F238E27FC236}">
                  <a16:creationId xmlns:a16="http://schemas.microsoft.com/office/drawing/2014/main" id="{05F371D4-8748-4DAB-AC0C-3D027BE60ECB}"/>
                </a:ext>
              </a:extLst>
            </p:cNvPr>
            <p:cNvSpPr/>
            <p:nvPr/>
          </p:nvSpPr>
          <p:spPr>
            <a:xfrm>
              <a:off x="6500805" y="295762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1" name="Téglalap 70">
              <a:extLst>
                <a:ext uri="{FF2B5EF4-FFF2-40B4-BE49-F238E27FC236}">
                  <a16:creationId xmlns:a16="http://schemas.microsoft.com/office/drawing/2014/main" id="{2B984AFA-282C-4D41-8A15-932A91654DF7}"/>
                </a:ext>
              </a:extLst>
            </p:cNvPr>
            <p:cNvSpPr/>
            <p:nvPr/>
          </p:nvSpPr>
          <p:spPr>
            <a:xfrm>
              <a:off x="7016228" y="2952221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819691" cy="3401647"/>
          </a:xfrm>
        </p:spPr>
        <p:txBody>
          <a:bodyPr>
            <a:normAutofit/>
          </a:bodyPr>
          <a:lstStyle/>
          <a:p>
            <a:r>
              <a:rPr lang="hu-HU" dirty="0"/>
              <a:t>Csak akkor zenél, ha a gomb le van nyomva</a:t>
            </a:r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1" name="Szabadkézi sokszög: alakzat 80">
            <a:extLst>
              <a:ext uri="{FF2B5EF4-FFF2-40B4-BE49-F238E27FC236}">
                <a16:creationId xmlns:a16="http://schemas.microsoft.com/office/drawing/2014/main" id="{01E35D13-8228-483F-BD4A-5CB2ED100CB4}"/>
              </a:ext>
            </a:extLst>
          </p:cNvPr>
          <p:cNvSpPr/>
          <p:nvPr/>
        </p:nvSpPr>
        <p:spPr>
          <a:xfrm>
            <a:off x="4448175" y="1468648"/>
            <a:ext cx="2085975" cy="596871"/>
          </a:xfrm>
          <a:custGeom>
            <a:avLst/>
            <a:gdLst>
              <a:gd name="connsiteX0" fmla="*/ 0 w 2085975"/>
              <a:gd name="connsiteY0" fmla="*/ 588752 h 596871"/>
              <a:gd name="connsiteX1" fmla="*/ 1028700 w 2085975"/>
              <a:gd name="connsiteY1" fmla="*/ 522077 h 596871"/>
              <a:gd name="connsiteX2" fmla="*/ 1476375 w 2085975"/>
              <a:gd name="connsiteY2" fmla="*/ 45827 h 596871"/>
              <a:gd name="connsiteX3" fmla="*/ 2085975 w 2085975"/>
              <a:gd name="connsiteY3" fmla="*/ 45827 h 59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5975" h="596871">
                <a:moveTo>
                  <a:pt x="0" y="588752"/>
                </a:moveTo>
                <a:cubicBezTo>
                  <a:pt x="391319" y="600658"/>
                  <a:pt x="782638" y="612564"/>
                  <a:pt x="1028700" y="522077"/>
                </a:cubicBezTo>
                <a:cubicBezTo>
                  <a:pt x="1274762" y="431590"/>
                  <a:pt x="1300163" y="125202"/>
                  <a:pt x="1476375" y="45827"/>
                </a:cubicBezTo>
                <a:cubicBezTo>
                  <a:pt x="1652588" y="-33548"/>
                  <a:pt x="1869281" y="6139"/>
                  <a:pt x="2085975" y="4582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744D4737-DCC7-4803-BBB7-1072ADC9FE75}"/>
              </a:ext>
            </a:extLst>
          </p:cNvPr>
          <p:cNvSpPr/>
          <p:nvPr/>
        </p:nvSpPr>
        <p:spPr>
          <a:xfrm>
            <a:off x="6267450" y="3581400"/>
            <a:ext cx="781050" cy="1943100"/>
          </a:xfrm>
          <a:custGeom>
            <a:avLst/>
            <a:gdLst>
              <a:gd name="connsiteX0" fmla="*/ 0 w 781050"/>
              <a:gd name="connsiteY0" fmla="*/ 1943100 h 1943100"/>
              <a:gd name="connsiteX1" fmla="*/ 361950 w 781050"/>
              <a:gd name="connsiteY1" fmla="*/ 666750 h 1943100"/>
              <a:gd name="connsiteX2" fmla="*/ 666750 w 781050"/>
              <a:gd name="connsiteY2" fmla="*/ 200025 h 1943100"/>
              <a:gd name="connsiteX3" fmla="*/ 781050 w 781050"/>
              <a:gd name="connsiteY3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" h="1943100">
                <a:moveTo>
                  <a:pt x="0" y="1943100"/>
                </a:moveTo>
                <a:cubicBezTo>
                  <a:pt x="125412" y="1450181"/>
                  <a:pt x="250825" y="957262"/>
                  <a:pt x="361950" y="666750"/>
                </a:cubicBezTo>
                <a:cubicBezTo>
                  <a:pt x="473075" y="376237"/>
                  <a:pt x="596900" y="311150"/>
                  <a:pt x="666750" y="200025"/>
                </a:cubicBezTo>
                <a:cubicBezTo>
                  <a:pt x="736600" y="88900"/>
                  <a:pt x="758825" y="44450"/>
                  <a:pt x="781050" y="0"/>
                </a:cubicBezTo>
              </a:path>
            </a:pathLst>
          </a:custGeom>
          <a:noFill/>
          <a:ln w="76200">
            <a:solidFill>
              <a:srgbClr val="FE7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Nyíl: balra mutató 82">
            <a:extLst>
              <a:ext uri="{FF2B5EF4-FFF2-40B4-BE49-F238E27FC236}">
                <a16:creationId xmlns:a16="http://schemas.microsoft.com/office/drawing/2014/main" id="{709F2B1A-582C-4CA3-81F8-533FE5988F5D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8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bemenetek olvasása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9E722A-6278-4B0C-A372-9664B86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56" y="3719397"/>
            <a:ext cx="10933902" cy="2613791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A mikrokontroller érzékeli, hogy a bemeneten logikai 1 vagy 0 szint van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Ha nincs rákötve semmilyen fix feszültségre, akkor gyakran “lebeg”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Nagyon gyorsan, véletlenszerűen változik a beolvasott érték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30% feszültség alatt 0-t olvasunk 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60% feszültség felett 1-et olvasunk</a:t>
            </a:r>
            <a:endParaRPr lang="hu-HU" dirty="0"/>
          </a:p>
        </p:txBody>
      </p: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DC038CFC-5A1D-4558-A6F2-A63C670DF43A}"/>
              </a:ext>
            </a:extLst>
          </p:cNvPr>
          <p:cNvGrpSpPr/>
          <p:nvPr/>
        </p:nvGrpSpPr>
        <p:grpSpPr>
          <a:xfrm>
            <a:off x="768001" y="1430820"/>
            <a:ext cx="10114322" cy="1897726"/>
            <a:chOff x="1097280" y="4016157"/>
            <a:chExt cx="10114322" cy="1897726"/>
          </a:xfrm>
        </p:grpSpPr>
        <p:cxnSp>
          <p:nvCxnSpPr>
            <p:cNvPr id="7" name="Google Shape;287;p25">
              <a:extLst>
                <a:ext uri="{FF2B5EF4-FFF2-40B4-BE49-F238E27FC236}">
                  <a16:creationId xmlns:a16="http://schemas.microsoft.com/office/drawing/2014/main" id="{558F0785-346B-4553-BDF3-DF3A665D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97280" y="5201491"/>
              <a:ext cx="10114322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8" name="Google Shape;288;p25">
              <a:extLst>
                <a:ext uri="{FF2B5EF4-FFF2-40B4-BE49-F238E27FC236}">
                  <a16:creationId xmlns:a16="http://schemas.microsoft.com/office/drawing/2014/main" id="{40D29586-91CA-495B-A4D8-96D46EC10BB4}"/>
                </a:ext>
              </a:extLst>
            </p:cNvPr>
            <p:cNvCxnSpPr/>
            <p:nvPr/>
          </p:nvCxnSpPr>
          <p:spPr>
            <a:xfrm>
              <a:off x="2620068" y="5005272"/>
              <a:ext cx="0" cy="392436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289;p25">
              <a:extLst>
                <a:ext uri="{FF2B5EF4-FFF2-40B4-BE49-F238E27FC236}">
                  <a16:creationId xmlns:a16="http://schemas.microsoft.com/office/drawing/2014/main" id="{C5E82103-9C73-483C-BBBD-11AB89583C73}"/>
                </a:ext>
              </a:extLst>
            </p:cNvPr>
            <p:cNvCxnSpPr/>
            <p:nvPr/>
          </p:nvCxnSpPr>
          <p:spPr>
            <a:xfrm>
              <a:off x="4216955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90;p25">
              <a:extLst>
                <a:ext uri="{FF2B5EF4-FFF2-40B4-BE49-F238E27FC236}">
                  <a16:creationId xmlns:a16="http://schemas.microsoft.com/office/drawing/2014/main" id="{47A7044A-4AF3-4D34-947C-B558CECFA36C}"/>
                </a:ext>
              </a:extLst>
            </p:cNvPr>
            <p:cNvCxnSpPr/>
            <p:nvPr/>
          </p:nvCxnSpPr>
          <p:spPr>
            <a:xfrm>
              <a:off x="6209687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91;p25">
              <a:extLst>
                <a:ext uri="{FF2B5EF4-FFF2-40B4-BE49-F238E27FC236}">
                  <a16:creationId xmlns:a16="http://schemas.microsoft.com/office/drawing/2014/main" id="{633D9D57-C42F-4085-A712-56C2FD338279}"/>
                </a:ext>
              </a:extLst>
            </p:cNvPr>
            <p:cNvCxnSpPr/>
            <p:nvPr/>
          </p:nvCxnSpPr>
          <p:spPr>
            <a:xfrm>
              <a:off x="8316027" y="5005272"/>
              <a:ext cx="0" cy="392436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92;p25">
              <a:extLst>
                <a:ext uri="{FF2B5EF4-FFF2-40B4-BE49-F238E27FC236}">
                  <a16:creationId xmlns:a16="http://schemas.microsoft.com/office/drawing/2014/main" id="{37747F8C-F5F5-440A-861E-0176326B128A}"/>
                </a:ext>
              </a:extLst>
            </p:cNvPr>
            <p:cNvCxnSpPr/>
            <p:nvPr/>
          </p:nvCxnSpPr>
          <p:spPr>
            <a:xfrm>
              <a:off x="1886939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93;p25">
              <a:extLst>
                <a:ext uri="{FF2B5EF4-FFF2-40B4-BE49-F238E27FC236}">
                  <a16:creationId xmlns:a16="http://schemas.microsoft.com/office/drawing/2014/main" id="{919F8806-FE54-4ABA-872B-89C4BEE18CEE}"/>
                </a:ext>
              </a:extLst>
            </p:cNvPr>
            <p:cNvCxnSpPr/>
            <p:nvPr/>
          </p:nvCxnSpPr>
          <p:spPr>
            <a:xfrm>
              <a:off x="9088089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295;p25">
              <a:extLst>
                <a:ext uri="{FF2B5EF4-FFF2-40B4-BE49-F238E27FC236}">
                  <a16:creationId xmlns:a16="http://schemas.microsoft.com/office/drawing/2014/main" id="{9A062766-3901-455E-BF1E-D27ABF3EA483}"/>
                </a:ext>
              </a:extLst>
            </p:cNvPr>
            <p:cNvSpPr txBox="1"/>
            <p:nvPr/>
          </p:nvSpPr>
          <p:spPr>
            <a:xfrm>
              <a:off x="2358170" y="5359915"/>
              <a:ext cx="960164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0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296;p25">
              <a:extLst>
                <a:ext uri="{FF2B5EF4-FFF2-40B4-BE49-F238E27FC236}">
                  <a16:creationId xmlns:a16="http://schemas.microsoft.com/office/drawing/2014/main" id="{FBF43BE1-4E98-4CD1-A51A-99F9727FC5BE}"/>
                </a:ext>
              </a:extLst>
            </p:cNvPr>
            <p:cNvSpPr txBox="1"/>
            <p:nvPr/>
          </p:nvSpPr>
          <p:spPr>
            <a:xfrm>
              <a:off x="7983491" y="5359915"/>
              <a:ext cx="752155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5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" name="Google Shape;297;p25">
              <a:extLst>
                <a:ext uri="{FF2B5EF4-FFF2-40B4-BE49-F238E27FC236}">
                  <a16:creationId xmlns:a16="http://schemas.microsoft.com/office/drawing/2014/main" id="{FEB2B5F5-E356-4609-8A69-DB930E139A87}"/>
                </a:ext>
              </a:extLst>
            </p:cNvPr>
            <p:cNvSpPr txBox="1"/>
            <p:nvPr/>
          </p:nvSpPr>
          <p:spPr>
            <a:xfrm>
              <a:off x="8776041" y="5359915"/>
              <a:ext cx="960161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5,5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" name="Google Shape;298;p25">
              <a:extLst>
                <a:ext uri="{FF2B5EF4-FFF2-40B4-BE49-F238E27FC236}">
                  <a16:creationId xmlns:a16="http://schemas.microsoft.com/office/drawing/2014/main" id="{673817B0-15F3-4F66-8C65-9E0D7252122A}"/>
                </a:ext>
              </a:extLst>
            </p:cNvPr>
            <p:cNvSpPr txBox="1"/>
            <p:nvPr/>
          </p:nvSpPr>
          <p:spPr>
            <a:xfrm>
              <a:off x="3890796" y="5359915"/>
              <a:ext cx="960163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1,5</a:t>
              </a:r>
              <a:r>
                <a:rPr lang="hu-HU" sz="2400" b="1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Google Shape;299;p25">
              <a:extLst>
                <a:ext uri="{FF2B5EF4-FFF2-40B4-BE49-F238E27FC236}">
                  <a16:creationId xmlns:a16="http://schemas.microsoft.com/office/drawing/2014/main" id="{1561013C-5471-438C-97B0-406BACE66035}"/>
                </a:ext>
              </a:extLst>
            </p:cNvPr>
            <p:cNvSpPr txBox="1"/>
            <p:nvPr/>
          </p:nvSpPr>
          <p:spPr>
            <a:xfrm>
              <a:off x="5898351" y="5359915"/>
              <a:ext cx="712968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3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Google Shape;300;p25">
              <a:extLst>
                <a:ext uri="{FF2B5EF4-FFF2-40B4-BE49-F238E27FC236}">
                  <a16:creationId xmlns:a16="http://schemas.microsoft.com/office/drawing/2014/main" id="{65ADC0C2-2F10-42B4-9131-ABE2C9C3F294}"/>
                </a:ext>
              </a:extLst>
            </p:cNvPr>
            <p:cNvSpPr txBox="1"/>
            <p:nvPr/>
          </p:nvSpPr>
          <p:spPr>
            <a:xfrm>
              <a:off x="1105318" y="5359915"/>
              <a:ext cx="1415822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- 0,5</a:t>
              </a:r>
              <a:r>
                <a:rPr lang="hu-HU" sz="2400" b="1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301;p25">
              <a:extLst>
                <a:ext uri="{FF2B5EF4-FFF2-40B4-BE49-F238E27FC236}">
                  <a16:creationId xmlns:a16="http://schemas.microsoft.com/office/drawing/2014/main" id="{41F3DAC7-C64A-4319-B1E6-038E9714562E}"/>
                </a:ext>
              </a:extLst>
            </p:cNvPr>
            <p:cNvSpPr/>
            <p:nvPr/>
          </p:nvSpPr>
          <p:spPr>
            <a:xfrm rot="5400000">
              <a:off x="2924990" y="3558858"/>
              <a:ext cx="253909" cy="2330012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23" name="Google Shape;302;p25">
              <a:extLst>
                <a:ext uri="{FF2B5EF4-FFF2-40B4-BE49-F238E27FC236}">
                  <a16:creationId xmlns:a16="http://schemas.microsoft.com/office/drawing/2014/main" id="{EC376E3D-05FA-429D-BAE8-5C0D41428EE3}"/>
                </a:ext>
              </a:extLst>
            </p:cNvPr>
            <p:cNvSpPr/>
            <p:nvPr/>
          </p:nvSpPr>
          <p:spPr>
            <a:xfrm rot="5400000">
              <a:off x="7531529" y="3275067"/>
              <a:ext cx="234716" cy="2878401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571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24" name="Google Shape;303;p25">
              <a:extLst>
                <a:ext uri="{FF2B5EF4-FFF2-40B4-BE49-F238E27FC236}">
                  <a16:creationId xmlns:a16="http://schemas.microsoft.com/office/drawing/2014/main" id="{18873EBF-647C-4FB3-B1BA-7982A002BDCC}"/>
                </a:ext>
              </a:extLst>
            </p:cNvPr>
            <p:cNvSpPr txBox="1"/>
            <p:nvPr/>
          </p:nvSpPr>
          <p:spPr>
            <a:xfrm>
              <a:off x="2405026" y="4016157"/>
              <a:ext cx="1578008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logikai 0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" name="Google Shape;304;p25">
              <a:extLst>
                <a:ext uri="{FF2B5EF4-FFF2-40B4-BE49-F238E27FC236}">
                  <a16:creationId xmlns:a16="http://schemas.microsoft.com/office/drawing/2014/main" id="{43A0D510-05A1-45C1-A6AA-D532D27F81FB}"/>
                </a:ext>
              </a:extLst>
            </p:cNvPr>
            <p:cNvSpPr txBox="1"/>
            <p:nvPr/>
          </p:nvSpPr>
          <p:spPr>
            <a:xfrm>
              <a:off x="7198451" y="4016157"/>
              <a:ext cx="1510454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logikai 1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48D6ED60-42A5-46D7-8FBC-0D5505B46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514722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A5DDAB6D-A12D-475D-9839-FC41F49B9F75}"/>
              </a:ext>
            </a:extLst>
          </p:cNvPr>
          <p:cNvGrpSpPr/>
          <p:nvPr/>
        </p:nvGrpSpPr>
        <p:grpSpPr>
          <a:xfrm>
            <a:off x="6242210" y="1738542"/>
            <a:ext cx="1083039" cy="1357192"/>
            <a:chOff x="6242210" y="1738542"/>
            <a:chExt cx="1083039" cy="1357192"/>
          </a:xfrm>
        </p:grpSpPr>
        <p:grpSp>
          <p:nvGrpSpPr>
            <p:cNvPr id="67" name="Csoportba foglalás 66">
              <a:extLst>
                <a:ext uri="{FF2B5EF4-FFF2-40B4-BE49-F238E27FC236}">
                  <a16:creationId xmlns:a16="http://schemas.microsoft.com/office/drawing/2014/main" id="{6E75C8F1-6B9E-4D73-BD01-F77A815C9EB5}"/>
                </a:ext>
              </a:extLst>
            </p:cNvPr>
            <p:cNvGrpSpPr/>
            <p:nvPr/>
          </p:nvGrpSpPr>
          <p:grpSpPr>
            <a:xfrm>
              <a:off x="6242210" y="1901296"/>
              <a:ext cx="1083039" cy="1048353"/>
              <a:chOff x="6244861" y="1898047"/>
              <a:chExt cx="1083039" cy="1048353"/>
            </a:xfrm>
          </p:grpSpPr>
          <p:sp>
            <p:nvSpPr>
              <p:cNvPr id="55" name="Téglalap: lekerekített 54">
                <a:extLst>
                  <a:ext uri="{FF2B5EF4-FFF2-40B4-BE49-F238E27FC236}">
                    <a16:creationId xmlns:a16="http://schemas.microsoft.com/office/drawing/2014/main" id="{D13EAAD3-A26E-4772-BF83-41A5840136F1}"/>
                  </a:ext>
                </a:extLst>
              </p:cNvPr>
              <p:cNvSpPr/>
              <p:nvPr/>
            </p:nvSpPr>
            <p:spPr>
              <a:xfrm>
                <a:off x="6244861" y="1898047"/>
                <a:ext cx="1083039" cy="1048353"/>
              </a:xfrm>
              <a:prstGeom prst="roundRect">
                <a:avLst>
                  <a:gd name="adj" fmla="val 8617"/>
                </a:avLst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6" name="Ellipszis 55">
                <a:extLst>
                  <a:ext uri="{FF2B5EF4-FFF2-40B4-BE49-F238E27FC236}">
                    <a16:creationId xmlns:a16="http://schemas.microsoft.com/office/drawing/2014/main" id="{4025E771-CB33-4575-8FB4-E92C133045B1}"/>
                  </a:ext>
                </a:extLst>
              </p:cNvPr>
              <p:cNvSpPr/>
              <p:nvPr/>
            </p:nvSpPr>
            <p:spPr>
              <a:xfrm>
                <a:off x="6530309" y="2146855"/>
                <a:ext cx="520696" cy="542053"/>
              </a:xfrm>
              <a:prstGeom prst="ellips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7" name="Ellipszis 56">
                <a:extLst>
                  <a:ext uri="{FF2B5EF4-FFF2-40B4-BE49-F238E27FC236}">
                    <a16:creationId xmlns:a16="http://schemas.microsoft.com/office/drawing/2014/main" id="{21F64B4F-A075-4817-AFCD-08C6A9EA4B14}"/>
                  </a:ext>
                </a:extLst>
              </p:cNvPr>
              <p:cNvSpPr/>
              <p:nvPr/>
            </p:nvSpPr>
            <p:spPr>
              <a:xfrm>
                <a:off x="6365361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8" name="Ellipszis 57">
                <a:extLst>
                  <a:ext uri="{FF2B5EF4-FFF2-40B4-BE49-F238E27FC236}">
                    <a16:creationId xmlns:a16="http://schemas.microsoft.com/office/drawing/2014/main" id="{81A5E1E6-E1D7-49CA-A2E2-1F7075BE74EA}"/>
                  </a:ext>
                </a:extLst>
              </p:cNvPr>
              <p:cNvSpPr/>
              <p:nvPr/>
            </p:nvSpPr>
            <p:spPr>
              <a:xfrm>
                <a:off x="7139309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9" name="Ellipszis 58">
                <a:extLst>
                  <a:ext uri="{FF2B5EF4-FFF2-40B4-BE49-F238E27FC236}">
                    <a16:creationId xmlns:a16="http://schemas.microsoft.com/office/drawing/2014/main" id="{29E3D6F8-DFE6-43E1-AB12-10CFAA42AE9C}"/>
                  </a:ext>
                </a:extLst>
              </p:cNvPr>
              <p:cNvSpPr/>
              <p:nvPr/>
            </p:nvSpPr>
            <p:spPr>
              <a:xfrm>
                <a:off x="6365361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60" name="Ellipszis 59">
                <a:extLst>
                  <a:ext uri="{FF2B5EF4-FFF2-40B4-BE49-F238E27FC236}">
                    <a16:creationId xmlns:a16="http://schemas.microsoft.com/office/drawing/2014/main" id="{B1207DCB-DC88-40F7-8A67-4D2ECA833070}"/>
                  </a:ext>
                </a:extLst>
              </p:cNvPr>
              <p:cNvSpPr/>
              <p:nvPr/>
            </p:nvSpPr>
            <p:spPr>
              <a:xfrm>
                <a:off x="7139309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68" name="Téglalap 67">
              <a:extLst>
                <a:ext uri="{FF2B5EF4-FFF2-40B4-BE49-F238E27FC236}">
                  <a16:creationId xmlns:a16="http://schemas.microsoft.com/office/drawing/2014/main" id="{FBF0A2A3-BA23-4FAB-942C-000C8DE6FEA6}"/>
                </a:ext>
              </a:extLst>
            </p:cNvPr>
            <p:cNvSpPr/>
            <p:nvPr/>
          </p:nvSpPr>
          <p:spPr>
            <a:xfrm>
              <a:off x="6491288" y="1743943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9" name="Téglalap 68">
              <a:extLst>
                <a:ext uri="{FF2B5EF4-FFF2-40B4-BE49-F238E27FC236}">
                  <a16:creationId xmlns:a16="http://schemas.microsoft.com/office/drawing/2014/main" id="{6041C295-DC4F-4D7E-ADB6-D700C9073D9B}"/>
                </a:ext>
              </a:extLst>
            </p:cNvPr>
            <p:cNvSpPr/>
            <p:nvPr/>
          </p:nvSpPr>
          <p:spPr>
            <a:xfrm>
              <a:off x="7006711" y="173854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0" name="Téglalap 69">
              <a:extLst>
                <a:ext uri="{FF2B5EF4-FFF2-40B4-BE49-F238E27FC236}">
                  <a16:creationId xmlns:a16="http://schemas.microsoft.com/office/drawing/2014/main" id="{05F371D4-8748-4DAB-AC0C-3D027BE60ECB}"/>
                </a:ext>
              </a:extLst>
            </p:cNvPr>
            <p:cNvSpPr/>
            <p:nvPr/>
          </p:nvSpPr>
          <p:spPr>
            <a:xfrm>
              <a:off x="6500805" y="295762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1" name="Téglalap 70">
              <a:extLst>
                <a:ext uri="{FF2B5EF4-FFF2-40B4-BE49-F238E27FC236}">
                  <a16:creationId xmlns:a16="http://schemas.microsoft.com/office/drawing/2014/main" id="{2B984AFA-282C-4D41-8A15-932A91654DF7}"/>
                </a:ext>
              </a:extLst>
            </p:cNvPr>
            <p:cNvSpPr/>
            <p:nvPr/>
          </p:nvSpPr>
          <p:spPr>
            <a:xfrm>
              <a:off x="7016228" y="2952221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991877" cy="3401647"/>
          </a:xfrm>
        </p:spPr>
        <p:txBody>
          <a:bodyPr>
            <a:noAutofit/>
          </a:bodyPr>
          <a:lstStyle/>
          <a:p>
            <a:r>
              <a:rPr lang="hu-HU" dirty="0"/>
              <a:t>Ki / Be-kapcsoló gomb, amit a program olvas</a:t>
            </a:r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C7DBA2-99B5-4E08-A3A5-5E0A748F3CBC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abadkézi sokszög: alakzat 2">
            <a:extLst>
              <a:ext uri="{FF2B5EF4-FFF2-40B4-BE49-F238E27FC236}">
                <a16:creationId xmlns:a16="http://schemas.microsoft.com/office/drawing/2014/main" id="{0BC1FB05-5819-4F92-B6C5-EADC7003D21F}"/>
              </a:ext>
            </a:extLst>
          </p:cNvPr>
          <p:cNvSpPr/>
          <p:nvPr/>
        </p:nvSpPr>
        <p:spPr>
          <a:xfrm>
            <a:off x="7047186" y="3575509"/>
            <a:ext cx="450400" cy="1964865"/>
          </a:xfrm>
          <a:custGeom>
            <a:avLst/>
            <a:gdLst>
              <a:gd name="connsiteX0" fmla="*/ 362607 w 450400"/>
              <a:gd name="connsiteY0" fmla="*/ 1876097 h 1876097"/>
              <a:gd name="connsiteX1" fmla="*/ 425669 w 450400"/>
              <a:gd name="connsiteY1" fmla="*/ 425669 h 1876097"/>
              <a:gd name="connsiteX2" fmla="*/ 0 w 450400"/>
              <a:gd name="connsiteY2" fmla="*/ 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400" h="1876097">
                <a:moveTo>
                  <a:pt x="362607" y="1876097"/>
                </a:moveTo>
                <a:cubicBezTo>
                  <a:pt x="424355" y="1307224"/>
                  <a:pt x="486104" y="738352"/>
                  <a:pt x="425669" y="425669"/>
                </a:cubicBezTo>
                <a:cubicBezTo>
                  <a:pt x="365235" y="112986"/>
                  <a:pt x="182617" y="56493"/>
                  <a:pt x="0" y="0"/>
                </a:cubicBezTo>
              </a:path>
            </a:pathLst>
          </a:custGeom>
          <a:noFill/>
          <a:ln w="76200">
            <a:solidFill>
              <a:srgbClr val="FE7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abadkézi sokszög: alakzat 3">
            <a:extLst>
              <a:ext uri="{FF2B5EF4-FFF2-40B4-BE49-F238E27FC236}">
                <a16:creationId xmlns:a16="http://schemas.microsoft.com/office/drawing/2014/main" id="{5BB953FB-B3E2-4F83-A193-BC1D0B96C1FE}"/>
              </a:ext>
            </a:extLst>
          </p:cNvPr>
          <p:cNvSpPr/>
          <p:nvPr/>
        </p:nvSpPr>
        <p:spPr>
          <a:xfrm>
            <a:off x="6468955" y="3587750"/>
            <a:ext cx="458895" cy="1009650"/>
          </a:xfrm>
          <a:custGeom>
            <a:avLst/>
            <a:gdLst>
              <a:gd name="connsiteX0" fmla="*/ 58845 w 458895"/>
              <a:gd name="connsiteY0" fmla="*/ 0 h 1009650"/>
              <a:gd name="connsiteX1" fmla="*/ 33445 w 458895"/>
              <a:gd name="connsiteY1" fmla="*/ 584200 h 1009650"/>
              <a:gd name="connsiteX2" fmla="*/ 458895 w 458895"/>
              <a:gd name="connsiteY2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895" h="1009650">
                <a:moveTo>
                  <a:pt x="58845" y="0"/>
                </a:moveTo>
                <a:cubicBezTo>
                  <a:pt x="12807" y="207962"/>
                  <a:pt x="-33230" y="415925"/>
                  <a:pt x="33445" y="584200"/>
                </a:cubicBezTo>
                <a:cubicBezTo>
                  <a:pt x="100120" y="752475"/>
                  <a:pt x="279507" y="881062"/>
                  <a:pt x="458895" y="1009650"/>
                </a:cubicBezTo>
              </a:path>
            </a:pathLst>
          </a:cu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20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BF648FD-40EB-42D4-A97C-3EFA3EB6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hu-HU" dirty="0"/>
              <a:t>További linkek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971E751-9B45-4819-8417-87B76440F8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A97A98-3209-4839-ACB6-183DCCC4E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 err="1"/>
              <a:t>Arduino</a:t>
            </a:r>
            <a:r>
              <a:rPr lang="hu-HU" dirty="0"/>
              <a:t>: </a:t>
            </a:r>
            <a:r>
              <a:rPr lang="hu-HU" dirty="0">
                <a:hlinkClick r:id="rId3"/>
              </a:rPr>
              <a:t>https://www.arduino.cc/</a:t>
            </a:r>
            <a:r>
              <a:rPr lang="hu-HU" dirty="0"/>
              <a:t> 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Forráskód: </a:t>
            </a:r>
            <a:r>
              <a:rPr lang="hu-HU" dirty="0">
                <a:hlinkClick r:id="rId4"/>
              </a:rPr>
              <a:t>https://github.com/symat/arduino_christmas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15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églalap 42">
            <a:extLst>
              <a:ext uri="{FF2B5EF4-FFF2-40B4-BE49-F238E27FC236}">
                <a16:creationId xmlns:a16="http://schemas.microsoft.com/office/drawing/2014/main" id="{D4989BD2-5F59-40A2-A195-CDAE50A73C34}"/>
              </a:ext>
            </a:extLst>
          </p:cNvPr>
          <p:cNvSpPr/>
          <p:nvPr/>
        </p:nvSpPr>
        <p:spPr>
          <a:xfrm>
            <a:off x="486888" y="1176497"/>
            <a:ext cx="11067803" cy="44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Google Shape;478;p33">
            <a:extLst>
              <a:ext uri="{FF2B5EF4-FFF2-40B4-BE49-F238E27FC236}">
                <a16:creationId xmlns:a16="http://schemas.microsoft.com/office/drawing/2014/main" id="{23117A62-D177-4E1B-987E-2B766D4E2589}"/>
              </a:ext>
            </a:extLst>
          </p:cNvPr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7555" y="1753526"/>
            <a:ext cx="5656475" cy="39284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0C156AD-6530-4F87-9BAD-A80D02C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6621681" cy="846824"/>
          </a:xfrm>
        </p:spPr>
        <p:txBody>
          <a:bodyPr/>
          <a:lstStyle/>
          <a:p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Uno</a:t>
            </a:r>
            <a:endParaRPr lang="hu-HU" dirty="0"/>
          </a:p>
        </p:txBody>
      </p:sp>
      <p:sp>
        <p:nvSpPr>
          <p:cNvPr id="5" name="Google Shape;480;p33">
            <a:extLst>
              <a:ext uri="{FF2B5EF4-FFF2-40B4-BE49-F238E27FC236}">
                <a16:creationId xmlns:a16="http://schemas.microsoft.com/office/drawing/2014/main" id="{4F44C3E9-D6A5-4218-8CDC-34A458ED9571}"/>
              </a:ext>
            </a:extLst>
          </p:cNvPr>
          <p:cNvSpPr txBox="1"/>
          <p:nvPr/>
        </p:nvSpPr>
        <p:spPr>
          <a:xfrm>
            <a:off x="283058" y="3806508"/>
            <a:ext cx="369483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USB</a:t>
            </a:r>
            <a:br>
              <a:rPr lang="en" sz="2400" dirty="0">
                <a:latin typeface="Lato"/>
                <a:ea typeface="Lato"/>
                <a:cs typeface="Lato"/>
                <a:sym typeface="Lato"/>
              </a:rPr>
            </a:br>
            <a:r>
              <a:rPr lang="en" sz="2400" dirty="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programok feltöltése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 + tápfeszültség)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483;p33">
            <a:extLst>
              <a:ext uri="{FF2B5EF4-FFF2-40B4-BE49-F238E27FC236}">
                <a16:creationId xmlns:a16="http://schemas.microsoft.com/office/drawing/2014/main" id="{2C0528BD-5D7B-4DE9-AAC4-191BAD715437}"/>
              </a:ext>
            </a:extLst>
          </p:cNvPr>
          <p:cNvSpPr/>
          <p:nvPr/>
        </p:nvSpPr>
        <p:spPr>
          <a:xfrm rot="-5400000">
            <a:off x="7867356" y="313150"/>
            <a:ext cx="296100" cy="2510475"/>
          </a:xfrm>
          <a:prstGeom prst="rightBrace">
            <a:avLst>
              <a:gd name="adj1" fmla="val 50000"/>
              <a:gd name="adj2" fmla="val 51178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84;p33">
            <a:extLst>
              <a:ext uri="{FF2B5EF4-FFF2-40B4-BE49-F238E27FC236}">
                <a16:creationId xmlns:a16="http://schemas.microsoft.com/office/drawing/2014/main" id="{226A9449-ED62-4F64-8706-87653E3ECEEA}"/>
              </a:ext>
            </a:extLst>
          </p:cNvPr>
          <p:cNvSpPr txBox="1"/>
          <p:nvPr/>
        </p:nvSpPr>
        <p:spPr>
          <a:xfrm>
            <a:off x="7239922" y="829281"/>
            <a:ext cx="38698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digitális be- és kimenetek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493;p33">
            <a:extLst>
              <a:ext uri="{FF2B5EF4-FFF2-40B4-BE49-F238E27FC236}">
                <a16:creationId xmlns:a16="http://schemas.microsoft.com/office/drawing/2014/main" id="{3785E93A-3592-4D3D-AB61-D150F6FB4798}"/>
              </a:ext>
            </a:extLst>
          </p:cNvPr>
          <p:cNvSpPr txBox="1"/>
          <p:nvPr/>
        </p:nvSpPr>
        <p:spPr>
          <a:xfrm>
            <a:off x="4334638" y="783919"/>
            <a:ext cx="234232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GND (föld, 0V)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" name="Google Shape;494;p33">
            <a:extLst>
              <a:ext uri="{FF2B5EF4-FFF2-40B4-BE49-F238E27FC236}">
                <a16:creationId xmlns:a16="http://schemas.microsoft.com/office/drawing/2014/main" id="{1CA85BD8-C1FD-4CC6-B2F5-9C240286829B}"/>
              </a:ext>
            </a:extLst>
          </p:cNvPr>
          <p:cNvCxnSpPr>
            <a:cxnSpLocks/>
          </p:cNvCxnSpPr>
          <p:nvPr/>
        </p:nvCxnSpPr>
        <p:spPr>
          <a:xfrm>
            <a:off x="6016193" y="1268252"/>
            <a:ext cx="625200" cy="5316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Google Shape;495;p33">
            <a:extLst>
              <a:ext uri="{FF2B5EF4-FFF2-40B4-BE49-F238E27FC236}">
                <a16:creationId xmlns:a16="http://schemas.microsoft.com/office/drawing/2014/main" id="{B3EEBAD4-BC97-4C91-BE60-247F47773F21}"/>
              </a:ext>
            </a:extLst>
          </p:cNvPr>
          <p:cNvCxnSpPr>
            <a:cxnSpLocks/>
          </p:cNvCxnSpPr>
          <p:nvPr/>
        </p:nvCxnSpPr>
        <p:spPr>
          <a:xfrm flipV="1">
            <a:off x="1097280" y="2805137"/>
            <a:ext cx="3237358" cy="1271348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3" name="Google Shape;498;p33">
            <a:extLst>
              <a:ext uri="{FF2B5EF4-FFF2-40B4-BE49-F238E27FC236}">
                <a16:creationId xmlns:a16="http://schemas.microsoft.com/office/drawing/2014/main" id="{9A7B0992-8261-44C1-8080-2201653845B9}"/>
              </a:ext>
            </a:extLst>
          </p:cNvPr>
          <p:cNvSpPr txBox="1"/>
          <p:nvPr/>
        </p:nvSpPr>
        <p:spPr>
          <a:xfrm>
            <a:off x="790372" y="1994264"/>
            <a:ext cx="182518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Reset gomb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" name="Google Shape;499;p33">
            <a:extLst>
              <a:ext uri="{FF2B5EF4-FFF2-40B4-BE49-F238E27FC236}">
                <a16:creationId xmlns:a16="http://schemas.microsoft.com/office/drawing/2014/main" id="{11E814EE-8529-4976-A1E1-EA51DDE6A37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615553" y="1994264"/>
            <a:ext cx="2550212" cy="27698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Google Shape;500;p33">
            <a:extLst>
              <a:ext uri="{FF2B5EF4-FFF2-40B4-BE49-F238E27FC236}">
                <a16:creationId xmlns:a16="http://schemas.microsoft.com/office/drawing/2014/main" id="{5D729304-5AA9-4A97-A33B-B7D2433C61AA}"/>
              </a:ext>
            </a:extLst>
          </p:cNvPr>
          <p:cNvSpPr txBox="1"/>
          <p:nvPr/>
        </p:nvSpPr>
        <p:spPr>
          <a:xfrm>
            <a:off x="9643006" y="3451423"/>
            <a:ext cx="237482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ATmega328P</a:t>
            </a:r>
            <a:br>
              <a:rPr lang="hu-HU" sz="2400" dirty="0">
                <a:latin typeface="Lato"/>
                <a:ea typeface="Lato"/>
                <a:cs typeface="Lato"/>
                <a:sym typeface="Lato"/>
              </a:rPr>
            </a:b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mikrokontroller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" name="Google Shape;503;p33">
            <a:extLst>
              <a:ext uri="{FF2B5EF4-FFF2-40B4-BE49-F238E27FC236}">
                <a16:creationId xmlns:a16="http://schemas.microsoft.com/office/drawing/2014/main" id="{CB9DB41F-B399-4D90-8938-90059B3725CE}"/>
              </a:ext>
            </a:extLst>
          </p:cNvPr>
          <p:cNvCxnSpPr>
            <a:cxnSpLocks/>
          </p:cNvCxnSpPr>
          <p:nvPr/>
        </p:nvCxnSpPr>
        <p:spPr>
          <a:xfrm flipH="1">
            <a:off x="9009268" y="3913073"/>
            <a:ext cx="754762" cy="32682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E3666E6-B64F-475C-A21C-8A980CD3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184008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églalap 42">
            <a:extLst>
              <a:ext uri="{FF2B5EF4-FFF2-40B4-BE49-F238E27FC236}">
                <a16:creationId xmlns:a16="http://schemas.microsoft.com/office/drawing/2014/main" id="{D4989BD2-5F59-40A2-A195-CDAE50A73C34}"/>
              </a:ext>
            </a:extLst>
          </p:cNvPr>
          <p:cNvSpPr/>
          <p:nvPr/>
        </p:nvSpPr>
        <p:spPr>
          <a:xfrm>
            <a:off x="486889" y="1146017"/>
            <a:ext cx="7056912" cy="44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0C156AD-6530-4F87-9BAD-A80D02C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9258" cy="846824"/>
          </a:xfrm>
        </p:spPr>
        <p:txBody>
          <a:bodyPr/>
          <a:lstStyle/>
          <a:p>
            <a:pPr algn="r"/>
            <a:r>
              <a:rPr lang="hu-HU" dirty="0"/>
              <a:t>Mikrokontroller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2F9AA85-F412-407E-9183-4D2C3AA78CD8}"/>
              </a:ext>
            </a:extLst>
          </p:cNvPr>
          <p:cNvGrpSpPr/>
          <p:nvPr/>
        </p:nvGrpSpPr>
        <p:grpSpPr>
          <a:xfrm>
            <a:off x="714374" y="571500"/>
            <a:ext cx="10442919" cy="5520542"/>
            <a:chOff x="714375" y="571500"/>
            <a:chExt cx="7981948" cy="4219575"/>
          </a:xfrm>
        </p:grpSpPr>
        <p:pic>
          <p:nvPicPr>
            <p:cNvPr id="15" name="Google Shape;142;p20">
              <a:extLst>
                <a:ext uri="{FF2B5EF4-FFF2-40B4-BE49-F238E27FC236}">
                  <a16:creationId xmlns:a16="http://schemas.microsoft.com/office/drawing/2014/main" id="{EFB5A956-CDCF-4FD0-BDB4-83C7248059FE}"/>
                </a:ext>
              </a:extLst>
            </p:cNvPr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19625" y="1743975"/>
              <a:ext cx="4076698" cy="304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43;p20">
              <a:extLst>
                <a:ext uri="{FF2B5EF4-FFF2-40B4-BE49-F238E27FC236}">
                  <a16:creationId xmlns:a16="http://schemas.microsoft.com/office/drawing/2014/main" id="{31CE73B9-764F-4B5A-B55E-ACCD53D66307}"/>
                </a:ext>
              </a:extLst>
            </p:cNvPr>
            <p:cNvSpPr txBox="1">
              <a:spLocks/>
            </p:cNvSpPr>
            <p:nvPr/>
          </p:nvSpPr>
          <p:spPr>
            <a:xfrm>
              <a:off x="729450" y="1318650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rmAutofit fontScale="90000" lnSpcReduction="10000"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hu-HU"/>
                <a:t>Mikrokontrollerek</a:t>
              </a:r>
            </a:p>
          </p:txBody>
        </p:sp>
        <p:sp>
          <p:nvSpPr>
            <p:cNvPr id="17" name="Google Shape;144;p20">
              <a:extLst>
                <a:ext uri="{FF2B5EF4-FFF2-40B4-BE49-F238E27FC236}">
                  <a16:creationId xmlns:a16="http://schemas.microsoft.com/office/drawing/2014/main" id="{733CC6DE-F108-4F1E-B71E-DDE73AA2C8D4}"/>
                </a:ext>
              </a:extLst>
            </p:cNvPr>
            <p:cNvSpPr/>
            <p:nvPr/>
          </p:nvSpPr>
          <p:spPr>
            <a:xfrm>
              <a:off x="6431126" y="2695575"/>
              <a:ext cx="617100" cy="478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145;p20">
              <a:extLst>
                <a:ext uri="{FF2B5EF4-FFF2-40B4-BE49-F238E27FC236}">
                  <a16:creationId xmlns:a16="http://schemas.microsoft.com/office/drawing/2014/main" id="{9647B114-C93D-44E8-9546-5EBF129C0CA7}"/>
                </a:ext>
              </a:extLst>
            </p:cNvPr>
            <p:cNvCxnSpPr/>
            <p:nvPr/>
          </p:nvCxnSpPr>
          <p:spPr>
            <a:xfrm rot="10800000" flipH="1">
              <a:off x="4362450" y="3190875"/>
              <a:ext cx="2705100" cy="190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46;p20">
              <a:extLst>
                <a:ext uri="{FF2B5EF4-FFF2-40B4-BE49-F238E27FC236}">
                  <a16:creationId xmlns:a16="http://schemas.microsoft.com/office/drawing/2014/main" id="{F1E47213-18B7-47BA-9FCA-3E8DF89C02F2}"/>
                </a:ext>
              </a:extLst>
            </p:cNvPr>
            <p:cNvCxnSpPr/>
            <p:nvPr/>
          </p:nvCxnSpPr>
          <p:spPr>
            <a:xfrm>
              <a:off x="4343400" y="571500"/>
              <a:ext cx="2705400" cy="21432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47;p20">
              <a:extLst>
                <a:ext uri="{FF2B5EF4-FFF2-40B4-BE49-F238E27FC236}">
                  <a16:creationId xmlns:a16="http://schemas.microsoft.com/office/drawing/2014/main" id="{B594B133-6FD7-4664-9563-F3D597DE2193}"/>
                </a:ext>
              </a:extLst>
            </p:cNvPr>
            <p:cNvCxnSpPr/>
            <p:nvPr/>
          </p:nvCxnSpPr>
          <p:spPr>
            <a:xfrm>
              <a:off x="733425" y="581025"/>
              <a:ext cx="5705700" cy="21336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48;p20">
              <a:extLst>
                <a:ext uri="{FF2B5EF4-FFF2-40B4-BE49-F238E27FC236}">
                  <a16:creationId xmlns:a16="http://schemas.microsoft.com/office/drawing/2014/main" id="{D79E3872-AF6C-44C7-B52D-0F23196D219C}"/>
                </a:ext>
              </a:extLst>
            </p:cNvPr>
            <p:cNvCxnSpPr/>
            <p:nvPr/>
          </p:nvCxnSpPr>
          <p:spPr>
            <a:xfrm rot="10800000" flipH="1">
              <a:off x="714375" y="3174300"/>
              <a:ext cx="5724900" cy="178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29" name="Google Shape;149;p20">
              <a:extLst>
                <a:ext uri="{FF2B5EF4-FFF2-40B4-BE49-F238E27FC236}">
                  <a16:creationId xmlns:a16="http://schemas.microsoft.com/office/drawing/2014/main" id="{EC8A2D46-3C8D-4B72-B9F0-1A68460D6E86}"/>
                </a:ext>
              </a:extLst>
            </p:cNvPr>
            <p:cNvPicPr preferRelativeResize="0"/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50" y="577500"/>
              <a:ext cx="3593009" cy="2775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8DC228-E5C7-48B6-8D03-B82123D5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370000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48056B-81FF-4A45-8725-9BA8C52C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Uno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391414-400A-4323-8C2D-3FC9B92A1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6976"/>
            <a:ext cx="10058400" cy="4023360"/>
          </a:xfrm>
        </p:spPr>
        <p:txBody>
          <a:bodyPr/>
          <a:lstStyle/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2010 óta, több mint 10 millió eladott kártya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ATtiny328 mikrokontroller:</a:t>
            </a:r>
          </a:p>
          <a:p>
            <a:pPr marL="876300" lvl="1" indent="-342900"/>
            <a:r>
              <a:rPr lang="hu-HU" dirty="0"/>
              <a:t>Sebesség: 16 MHz</a:t>
            </a:r>
          </a:p>
          <a:p>
            <a:pPr marL="876300" lvl="1" indent="-342900"/>
            <a:r>
              <a:rPr lang="hu-HU" dirty="0"/>
              <a:t>Tároló kapacitás: 32 KB </a:t>
            </a:r>
            <a:r>
              <a:rPr lang="hu-HU" dirty="0" err="1"/>
              <a:t>flash</a:t>
            </a:r>
            <a:endParaRPr lang="hu-HU" dirty="0"/>
          </a:p>
          <a:p>
            <a:pPr marL="876300" lvl="1" indent="-342900"/>
            <a:r>
              <a:rPr lang="hu-HU" dirty="0"/>
              <a:t>Operatív memória: 2 KB</a:t>
            </a:r>
          </a:p>
        </p:txBody>
      </p:sp>
      <p:pic>
        <p:nvPicPr>
          <p:cNvPr id="4" name="Google Shape;224;p27">
            <a:extLst>
              <a:ext uri="{FF2B5EF4-FFF2-40B4-BE49-F238E27FC236}">
                <a16:creationId xmlns:a16="http://schemas.microsoft.com/office/drawing/2014/main" id="{44CA9B8E-36D5-4AEF-A90F-521235991B67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65" y="4044526"/>
            <a:ext cx="4038600" cy="242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5;p27">
            <a:extLst>
              <a:ext uri="{FF2B5EF4-FFF2-40B4-BE49-F238E27FC236}">
                <a16:creationId xmlns:a16="http://schemas.microsoft.com/office/drawing/2014/main" id="{458BAE2D-BE58-4B7B-979D-00BE3991FB98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60" y="0"/>
            <a:ext cx="4450080" cy="333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6;p27">
            <a:extLst>
              <a:ext uri="{FF2B5EF4-FFF2-40B4-BE49-F238E27FC236}">
                <a16:creationId xmlns:a16="http://schemas.microsoft.com/office/drawing/2014/main" id="{B08AFEF5-8E03-40A6-823D-F7A79A339003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25" y="3129346"/>
            <a:ext cx="3442050" cy="34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93C68C2-42F1-4967-9B23-C9F7344D2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425293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Próbapanel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9739FC-7ECB-4143-ABC0-63035C52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02" y="658368"/>
            <a:ext cx="7112241" cy="47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3111C14-2428-44BC-925A-2247C3BC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88905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Próbapanel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C1BC48-FB81-4FC8-8757-EBF1A8B5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944" y="645434"/>
            <a:ext cx="6724206" cy="447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2920DA7-0CAF-4857-AE98-9E0DFF09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8" y="2059524"/>
            <a:ext cx="4852416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F7F03-A149-4383-833D-36513C15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182632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Próbapanel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2920DA7-0CAF-4857-AE98-9E0DFF09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8" y="2059524"/>
            <a:ext cx="4852416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0D4E3A-782A-415D-B377-E9E8A251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286602"/>
            <a:ext cx="6004878" cy="45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30FE8-61ED-4DF1-9BB2-EE23F0CA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39495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/>
              <a:t>Zene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Kép 6" descr="A képen karácsony, Emberi arc, fedett pályás, mikulás látható&#10;&#10;Automatikusan generált leírás">
            <a:extLst>
              <a:ext uri="{FF2B5EF4-FFF2-40B4-BE49-F238E27FC236}">
                <a16:creationId xmlns:a16="http://schemas.microsoft.com/office/drawing/2014/main" id="{F4F535F5-7DB8-4897-9467-DB18CF39E7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1CD7A11-5A18-4B1D-A2BB-E137CACA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576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ktív">
  <a:themeElements>
    <a:clrScheme name="Retrospektív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1683</TotalTime>
  <Words>638</Words>
  <Application>Microsoft Office PowerPoint</Application>
  <PresentationFormat>Szélesvásznú</PresentationFormat>
  <Paragraphs>134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Lato</vt:lpstr>
      <vt:lpstr>Nunito</vt:lpstr>
      <vt:lpstr>Retrospektív</vt:lpstr>
      <vt:lpstr>Arduino Karácsony</vt:lpstr>
      <vt:lpstr>Mit fogunk készíteni?</vt:lpstr>
      <vt:lpstr>Arduino Uno</vt:lpstr>
      <vt:lpstr>Mikrokontroller</vt:lpstr>
      <vt:lpstr>Arduino Uno</vt:lpstr>
      <vt:lpstr>Próbapanel</vt:lpstr>
      <vt:lpstr>Próbapanel</vt:lpstr>
      <vt:lpstr>Próbapanel</vt:lpstr>
      <vt:lpstr>Zene</vt:lpstr>
      <vt:lpstr>Hangok</vt:lpstr>
      <vt:lpstr>Hangok</vt:lpstr>
      <vt:lpstr>Piezo „buzzer”</vt:lpstr>
      <vt:lpstr>PowerPoint-bemutató</vt:lpstr>
      <vt:lpstr>A zene elindul a „reset” gomb megnyo- mására</vt:lpstr>
      <vt:lpstr>LED-ek</vt:lpstr>
      <vt:lpstr>LED</vt:lpstr>
      <vt:lpstr>LED</vt:lpstr>
      <vt:lpstr>A LED ritmusra ki/be- kapcsolódik</vt:lpstr>
      <vt:lpstr>A LED-ek felváltva, ritmusra villognak</vt:lpstr>
      <vt:lpstr>Gombok</vt:lpstr>
      <vt:lpstr>Nyomógombok</vt:lpstr>
      <vt:lpstr>Csak akkor zenél, ha a gomb le van nyomva</vt:lpstr>
      <vt:lpstr>Digitális bemenetek olvasása</vt:lpstr>
      <vt:lpstr>Ki / Be-kapcsoló gomb, amit a program olvas</vt:lpstr>
      <vt:lpstr>További linkek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Önvezető autó</dc:title>
  <dc:creator>Szalay-Bekő Máté</dc:creator>
  <cp:lastModifiedBy>Szalay-Bekő Máté</cp:lastModifiedBy>
  <cp:revision>75</cp:revision>
  <dcterms:created xsi:type="dcterms:W3CDTF">2024-09-15T13:26:40Z</dcterms:created>
  <dcterms:modified xsi:type="dcterms:W3CDTF">2024-12-16T13:20:12Z</dcterms:modified>
</cp:coreProperties>
</file>